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80700" cy="7556500"/>
  <p:notesSz cx="6807200" cy="99393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3B"/>
    <a:srgbClr val="129E38"/>
    <a:srgbClr val="3FA5C0"/>
    <a:srgbClr val="ED7762"/>
    <a:srgbClr val="31953C"/>
    <a:srgbClr val="EA5E4A"/>
    <a:srgbClr val="EF7F50"/>
    <a:srgbClr val="74ADA5"/>
    <a:srgbClr val="4A4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8" autoAdjust="0"/>
    <p:restoredTop sz="94486" autoAdjust="0"/>
  </p:normalViewPr>
  <p:slideViewPr>
    <p:cSldViewPr snapToGrid="0">
      <p:cViewPr varScale="1">
        <p:scale>
          <a:sx n="98" d="100"/>
          <a:sy n="98" d="100"/>
        </p:scale>
        <p:origin x="1374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4150" cy="372586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7627" y="4721186"/>
            <a:ext cx="4991947" cy="447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801885" y="1237195"/>
            <a:ext cx="9088043" cy="2631889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336477" y="3970580"/>
            <a:ext cx="8018861" cy="182517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600"/>
            </a:lvl1pPr>
            <a:lvl2pPr marL="0" indent="0" algn="ctr">
              <a:buSzTx/>
              <a:buFontTx/>
              <a:buNone/>
              <a:defRPr sz="2600"/>
            </a:lvl2pPr>
            <a:lvl3pPr marL="0" indent="0" algn="ctr">
              <a:buSzTx/>
              <a:buFontTx/>
              <a:buNone/>
              <a:defRPr sz="2600"/>
            </a:lvl3pPr>
            <a:lvl4pPr marL="0" indent="0" algn="ctr">
              <a:buSzTx/>
              <a:buFontTx/>
              <a:buNone/>
              <a:defRPr sz="2600"/>
            </a:lvl4pPr>
            <a:lvl5pPr marL="0" indent="0" algn="ctr">
              <a:buSzTx/>
              <a:buFontTx/>
              <a:buNone/>
              <a:defRPr sz="2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93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タイトルテキスト"/>
          <p:cNvSpPr txBox="1">
            <a:spLocks noGrp="1"/>
          </p:cNvSpPr>
          <p:nvPr>
            <p:ph type="title"/>
          </p:nvPr>
        </p:nvSpPr>
        <p:spPr>
          <a:xfrm>
            <a:off x="7651329" y="402481"/>
            <a:ext cx="2305424" cy="6406478"/>
          </a:xfrm>
          <a:prstGeom prst="rect">
            <a:avLst/>
          </a:prstGeom>
        </p:spPr>
        <p:txBody>
          <a:bodyPr vert="eaVert"/>
          <a:lstStyle/>
          <a:p>
            <a:r>
              <a:t>タイトルテキスト</a:t>
            </a:r>
          </a:p>
        </p:txBody>
      </p:sp>
      <p:sp>
        <p:nvSpPr>
          <p:cNvPr id="102" name="本文レベル1…"/>
          <p:cNvSpPr txBox="1">
            <a:spLocks noGrp="1"/>
          </p:cNvSpPr>
          <p:nvPr>
            <p:ph type="body" idx="1"/>
          </p:nvPr>
        </p:nvSpPr>
        <p:spPr>
          <a:xfrm>
            <a:off x="735062" y="402481"/>
            <a:ext cx="6782621" cy="6406478"/>
          </a:xfrm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729493" y="1884671"/>
            <a:ext cx="9221692" cy="3144616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729493" y="5059035"/>
            <a:ext cx="9221692" cy="165367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/>
            </a:lvl1pPr>
            <a:lvl2pPr marL="0" indent="0">
              <a:buSzTx/>
              <a:buFontTx/>
              <a:buNone/>
              <a:defRPr sz="2600"/>
            </a:lvl2pPr>
            <a:lvl3pPr marL="0" indent="0">
              <a:buSzTx/>
              <a:buFontTx/>
              <a:buNone/>
              <a:defRPr sz="2600"/>
            </a:lvl3pPr>
            <a:lvl4pPr marL="0" indent="0">
              <a:buSzTx/>
              <a:buFontTx/>
              <a:buNone/>
              <a:defRPr sz="2600"/>
            </a:lvl4pPr>
            <a:lvl5pPr marL="0" indent="0">
              <a:buSzTx/>
              <a:buFontTx/>
              <a:buNone/>
              <a:defRPr sz="2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735062" y="2012413"/>
            <a:ext cx="4544022" cy="4796547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xfrm>
            <a:off x="736453" y="402484"/>
            <a:ext cx="9221693" cy="146119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736456" y="1853170"/>
            <a:ext cx="4523138" cy="90821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600" b="1"/>
            </a:lvl1pPr>
            <a:lvl2pPr marL="0" indent="0">
              <a:buSzTx/>
              <a:buFontTx/>
              <a:buNone/>
              <a:defRPr sz="2600" b="1"/>
            </a:lvl2pPr>
            <a:lvl3pPr marL="0" indent="0">
              <a:buSzTx/>
              <a:buFontTx/>
              <a:buNone/>
              <a:defRPr sz="2600" b="1"/>
            </a:lvl3pPr>
            <a:lvl4pPr marL="0" indent="0">
              <a:buSzTx/>
              <a:buFontTx/>
              <a:buNone/>
              <a:defRPr sz="2600" b="1"/>
            </a:lvl4pPr>
            <a:lvl5pPr marL="0" indent="0">
              <a:buSzTx/>
              <a:buFontTx/>
              <a:buNone/>
              <a:defRPr sz="26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412730" y="1853170"/>
            <a:ext cx="4545416" cy="90821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9685256" y="7078841"/>
            <a:ext cx="271497" cy="258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>
            <a:spLocks noGrp="1"/>
          </p:cNvSpPr>
          <p:nvPr>
            <p:ph type="title"/>
          </p:nvPr>
        </p:nvSpPr>
        <p:spPr>
          <a:xfrm>
            <a:off x="736453" y="503978"/>
            <a:ext cx="3448391" cy="1763924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タイトルテキスト</a:t>
            </a:r>
          </a:p>
        </p:txBody>
      </p:sp>
      <p:sp>
        <p:nvSpPr>
          <p:cNvPr id="73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4545412" y="1088454"/>
            <a:ext cx="5412731" cy="5372271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 marL="797954" indent="-293983">
              <a:defRPr sz="3500"/>
            </a:lvl2pPr>
            <a:lvl3pPr marL="1347154" indent="-339210">
              <a:defRPr sz="3500"/>
            </a:lvl3pPr>
            <a:lvl4pPr marL="1912799" indent="-400885">
              <a:defRPr sz="3500"/>
            </a:lvl4pPr>
            <a:lvl5pPr marL="2416772" indent="-400885">
              <a:defRPr sz="35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36454" y="2267902"/>
            <a:ext cx="3448389" cy="42015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>
            <a:spLocks noGrp="1"/>
          </p:cNvSpPr>
          <p:nvPr>
            <p:ph type="title"/>
          </p:nvPr>
        </p:nvSpPr>
        <p:spPr>
          <a:xfrm>
            <a:off x="736453" y="503978"/>
            <a:ext cx="3448391" cy="1763924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タイトルテキスト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545412" y="1088454"/>
            <a:ext cx="5412731" cy="53722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736453" y="2267902"/>
            <a:ext cx="3448391" cy="420157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0">
              <a:buSzTx/>
              <a:buFontTx/>
              <a:buNone/>
              <a:defRPr sz="1700"/>
            </a:lvl2pPr>
            <a:lvl3pPr marL="0" indent="0">
              <a:buSzTx/>
              <a:buFontTx/>
              <a:buNone/>
              <a:defRPr sz="1700"/>
            </a:lvl3pPr>
            <a:lvl4pPr marL="0" indent="0">
              <a:buSzTx/>
              <a:buFontTx/>
              <a:buNone/>
              <a:defRPr sz="1700"/>
            </a:lvl4pPr>
            <a:lvl5pPr marL="0" indent="0">
              <a:buSzTx/>
              <a:buFontTx/>
              <a:buNone/>
              <a:defRPr sz="17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90" cy="146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735062" y="2012413"/>
            <a:ext cx="9221690" cy="4796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9685256" y="7078841"/>
            <a:ext cx="271496" cy="2582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1985" marR="0" indent="-251985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94724" marR="0" indent="-290752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351560" marR="0" indent="-343617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909785" marR="0" indent="-397872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413758" marR="0" indent="-397872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17730" marR="0" indent="-397872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21700" marR="0" indent="-397872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25673" marR="0" indent="-397873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429643" marR="0" indent="-397873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B2FB2883-2A9F-FE00-87D2-B28630A4C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"/>
            <a:ext cx="10680700" cy="7553824"/>
          </a:xfrm>
          <a:prstGeom prst="rect">
            <a:avLst/>
          </a:prstGeom>
        </p:spPr>
      </p:pic>
      <p:sp>
        <p:nvSpPr>
          <p:cNvPr id="115" name="テキスト ボックス 19"/>
          <p:cNvSpPr txBox="1"/>
          <p:nvPr/>
        </p:nvSpPr>
        <p:spPr>
          <a:xfrm>
            <a:off x="6519436" y="100240"/>
            <a:ext cx="3407339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100">
                <a:latin typeface="游ゴシック"/>
                <a:ea typeface="游ゴシック"/>
                <a:cs typeface="游ゴシック"/>
                <a:sym typeface="游ゴシック"/>
              </a:defRPr>
            </a:lvl1pPr>
          </a:lstStyle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文化シヤッター健康保険組合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53CDDF6-47BB-07FC-7D82-A1AD57A90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"/>
            <a:ext cx="10680700" cy="75538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CEF4B56-4AB7-1845-5E68-D17F245D4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32" y="5265775"/>
            <a:ext cx="494541" cy="49454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F60CB2C-5182-14B2-4E50-E87AADD5D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36" y="5404361"/>
            <a:ext cx="443818" cy="44381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1741DF6-A42A-95B0-5FF8-6C46443F1C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87" y="6451796"/>
            <a:ext cx="688125" cy="6881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5E90029-185C-9A11-32EE-B64FF8CD1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"/>
            <a:ext cx="10680700" cy="75538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1AD96C0-2F50-3122-E506-96B2D8A29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"/>
            <a:ext cx="10680700" cy="75538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B44203E-9F85-B311-89BB-297D7A575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92"/>
            <a:ext cx="10680700" cy="7553824"/>
          </a:xfrm>
          <a:prstGeom prst="rect">
            <a:avLst/>
          </a:prstGeom>
        </p:spPr>
      </p:pic>
      <p:sp>
        <p:nvSpPr>
          <p:cNvPr id="219" name="○○健保組合の保険料率は、○％…"/>
          <p:cNvSpPr txBox="1"/>
          <p:nvPr/>
        </p:nvSpPr>
        <p:spPr>
          <a:xfrm>
            <a:off x="6103789" y="1642365"/>
            <a:ext cx="2785374" cy="40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 b="1">
                <a:latin typeface="+mj-lt"/>
                <a:ea typeface="+mj-ea"/>
                <a:cs typeface="+mj-cs"/>
                <a:sym typeface="Helvetica"/>
              </a:defRPr>
            </a:pP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文化シヤッター</a:t>
            </a:r>
            <a:r>
              <a:rPr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健保組合の保険料率は、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10.3</a:t>
            </a:r>
            <a:r>
              <a:rPr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％</a:t>
            </a:r>
          </a:p>
          <a:p>
            <a:pPr>
              <a:lnSpc>
                <a:spcPct val="12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rPr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負担割合は 君たち:会社＝</a:t>
            </a:r>
            <a:r>
              <a:rPr lang="en-US" altLang="ja-JP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50.47</a:t>
            </a:r>
            <a:r>
              <a:rPr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</a:t>
            </a:r>
            <a:r>
              <a:rPr lang="en-US" altLang="ja-JP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52.53</a:t>
            </a:r>
            <a:r>
              <a:rPr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だ</a:t>
            </a:r>
            <a:r>
              <a:rPr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！</a:t>
            </a:r>
            <a:endParaRPr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22" name="〇〇％"/>
          <p:cNvSpPr txBox="1"/>
          <p:nvPr/>
        </p:nvSpPr>
        <p:spPr>
          <a:xfrm>
            <a:off x="6461337" y="2647653"/>
            <a:ext cx="53636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5.047</a:t>
            </a:r>
            <a:r>
              <a:rPr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％</a:t>
            </a:r>
          </a:p>
        </p:txBody>
      </p:sp>
      <p:sp>
        <p:nvSpPr>
          <p:cNvPr id="223" name="〇〇％"/>
          <p:cNvSpPr txBox="1"/>
          <p:nvPr/>
        </p:nvSpPr>
        <p:spPr>
          <a:xfrm>
            <a:off x="7333028" y="2647653"/>
            <a:ext cx="53636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5.253</a:t>
            </a:r>
            <a:r>
              <a:rPr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％</a:t>
            </a:r>
          </a:p>
        </p:txBody>
      </p:sp>
      <p:sp>
        <p:nvSpPr>
          <p:cNvPr id="2" name="4.5%">
            <a:extLst>
              <a:ext uri="{FF2B5EF4-FFF2-40B4-BE49-F238E27FC236}">
                <a16:creationId xmlns:a16="http://schemas.microsoft.com/office/drawing/2014/main" id="{A5F72663-4D81-2D5C-8B50-FCD568A93F0F}"/>
              </a:ext>
            </a:extLst>
          </p:cNvPr>
          <p:cNvSpPr txBox="1"/>
          <p:nvPr/>
        </p:nvSpPr>
        <p:spPr>
          <a:xfrm>
            <a:off x="7805114" y="3732220"/>
            <a:ext cx="529949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5.047</a:t>
            </a:r>
            <a:r>
              <a:rPr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</a:p>
        </p:txBody>
      </p:sp>
      <p:sp>
        <p:nvSpPr>
          <p:cNvPr id="3" name="9,000円/月">
            <a:extLst>
              <a:ext uri="{FF2B5EF4-FFF2-40B4-BE49-F238E27FC236}">
                <a16:creationId xmlns:a16="http://schemas.microsoft.com/office/drawing/2014/main" id="{4EAA8DC8-2538-282B-B2CF-703AB64321A1}"/>
              </a:ext>
            </a:extLst>
          </p:cNvPr>
          <p:cNvSpPr txBox="1"/>
          <p:nvPr/>
        </p:nvSpPr>
        <p:spPr>
          <a:xfrm>
            <a:off x="8889163" y="3716838"/>
            <a:ext cx="809661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ja-JP" sz="1100" b="1" dirty="0">
                <a:solidFill>
                  <a:srgbClr val="129E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10,094</a:t>
            </a:r>
            <a:r>
              <a:rPr sz="1100" b="1" dirty="0">
                <a:solidFill>
                  <a:srgbClr val="129E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</a:p>
        </p:txBody>
      </p:sp>
      <p:sp>
        <p:nvSpPr>
          <p:cNvPr id="5" name="4.5%">
            <a:extLst>
              <a:ext uri="{FF2B5EF4-FFF2-40B4-BE49-F238E27FC236}">
                <a16:creationId xmlns:a16="http://schemas.microsoft.com/office/drawing/2014/main" id="{F5DCD309-1050-BD9E-12A0-EBFE9511F62B}"/>
              </a:ext>
            </a:extLst>
          </p:cNvPr>
          <p:cNvSpPr txBox="1"/>
          <p:nvPr/>
        </p:nvSpPr>
        <p:spPr>
          <a:xfrm>
            <a:off x="7805114" y="4796349"/>
            <a:ext cx="529949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5.047</a:t>
            </a:r>
            <a:r>
              <a:rPr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</a:p>
        </p:txBody>
      </p:sp>
      <p:sp>
        <p:nvSpPr>
          <p:cNvPr id="6" name="22,500円/月">
            <a:extLst>
              <a:ext uri="{FF2B5EF4-FFF2-40B4-BE49-F238E27FC236}">
                <a16:creationId xmlns:a16="http://schemas.microsoft.com/office/drawing/2014/main" id="{8342B1B3-70F5-971C-0804-284D478E6EF3}"/>
              </a:ext>
            </a:extLst>
          </p:cNvPr>
          <p:cNvSpPr txBox="1"/>
          <p:nvPr/>
        </p:nvSpPr>
        <p:spPr>
          <a:xfrm>
            <a:off x="8889163" y="4812088"/>
            <a:ext cx="876198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ja-JP" sz="1100" b="1" dirty="0">
                <a:solidFill>
                  <a:srgbClr val="129E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25,235</a:t>
            </a:r>
            <a:r>
              <a:rPr sz="1100" b="1" dirty="0">
                <a:solidFill>
                  <a:srgbClr val="129E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CA8A648-F82E-AB6D-D5D9-6A2CD45DF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"/>
            <a:ext cx="10680700" cy="75538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5CB461C-2BD5-1CAC-A546-CD0929DC0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"/>
            <a:ext cx="10680700" cy="75538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CB4D18B-6B02-92A7-DF29-828C4B57A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68" y="2663521"/>
            <a:ext cx="2612141" cy="45415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5D8F589-31EA-913F-FF65-AB1F353E6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49" y="2106648"/>
            <a:ext cx="2612141" cy="45415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EB55D24-60BE-F0C8-E529-FE013885F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49" y="4334760"/>
            <a:ext cx="2612141" cy="45415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697D935-99A4-B358-CEF8-5A8C0037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49" y="3777732"/>
            <a:ext cx="2612141" cy="45415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344E87E-AA6B-BA0D-55DF-AE765BFBB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49" y="3220704"/>
            <a:ext cx="2612141" cy="45415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2E48F41-F0A0-3647-FFE1-394384BCC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49" y="1549620"/>
            <a:ext cx="2612141" cy="454153"/>
          </a:xfrm>
          <a:prstGeom prst="rect">
            <a:avLst/>
          </a:prstGeom>
        </p:spPr>
      </p:pic>
      <p:sp>
        <p:nvSpPr>
          <p:cNvPr id="298" name="乳がん・子宮がん"/>
          <p:cNvSpPr txBox="1"/>
          <p:nvPr/>
        </p:nvSpPr>
        <p:spPr>
          <a:xfrm>
            <a:off x="7075777" y="2702045"/>
            <a:ext cx="1465108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子宮頸がん、乳がん</a:t>
            </a:r>
            <a:endParaRPr lang="en-US" altLang="ja-JP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補助額　上記検査の</a:t>
            </a:r>
            <a:r>
              <a:rPr lang="en-US" altLang="ja-JP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</a:t>
            </a:r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割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99" name="胃がん・肺がんなど"/>
          <p:cNvSpPr txBox="1"/>
          <p:nvPr/>
        </p:nvSpPr>
        <p:spPr>
          <a:xfrm>
            <a:off x="7183359" y="1674458"/>
            <a:ext cx="1020468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補助額　</a:t>
            </a:r>
            <a:r>
              <a:rPr lang="en-US" altLang="ja-JP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16,000</a:t>
            </a:r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円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0" name="がん検診"/>
          <p:cNvSpPr txBox="1"/>
          <p:nvPr/>
        </p:nvSpPr>
        <p:spPr>
          <a:xfrm>
            <a:off x="5848679" y="1653826"/>
            <a:ext cx="1131075" cy="390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70000"/>
              </a:lnSpc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生活習慣病予防検診</a:t>
            </a:r>
            <a:endParaRPr lang="en-US" altLang="ja-JP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※30</a:t>
            </a:r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39</a:t>
            </a:r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歳対象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1" name="家族の検診"/>
          <p:cNvSpPr txBox="1"/>
          <p:nvPr/>
        </p:nvSpPr>
        <p:spPr>
          <a:xfrm>
            <a:off x="5823899" y="2170806"/>
            <a:ext cx="1055413" cy="390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70000"/>
              </a:lnSpc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人間ドック</a:t>
            </a:r>
            <a:endParaRPr lang="en-US" altLang="ja-JP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※40</a:t>
            </a:r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74</a:t>
            </a:r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歳対象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2" name="女性特有のがん検診"/>
          <p:cNvSpPr txBox="1"/>
          <p:nvPr/>
        </p:nvSpPr>
        <p:spPr>
          <a:xfrm>
            <a:off x="5843775" y="2714951"/>
            <a:ext cx="1041307" cy="390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70000"/>
              </a:lnSpc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婦人科オプション</a:t>
            </a:r>
            <a:endParaRPr lang="en-US" altLang="ja-JP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lang="en-US" altLang="ja-JP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※30</a:t>
            </a:r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74</a:t>
            </a:r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歳対象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3" name="インフルエンザ予防接種"/>
          <p:cNvSpPr txBox="1"/>
          <p:nvPr/>
        </p:nvSpPr>
        <p:spPr>
          <a:xfrm>
            <a:off x="5823899" y="3386093"/>
            <a:ext cx="1354581" cy="19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70000"/>
              </a:lnSpc>
              <a:defRPr sz="900" b="1" spc="-63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歯科検診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4" name="メタボ健診"/>
          <p:cNvSpPr txBox="1"/>
          <p:nvPr/>
        </p:nvSpPr>
        <p:spPr>
          <a:xfrm>
            <a:off x="5823899" y="3931882"/>
            <a:ext cx="784826" cy="19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70000"/>
              </a:lnSpc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特定保健指導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6" name="歯科検診"/>
          <p:cNvSpPr txBox="1"/>
          <p:nvPr/>
        </p:nvSpPr>
        <p:spPr>
          <a:xfrm>
            <a:off x="5843775" y="4427039"/>
            <a:ext cx="784826" cy="29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70000"/>
              </a:lnSpc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ウォーキング</a:t>
            </a:r>
            <a:endParaRPr lang="en-US" altLang="ja-JP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キャンペーン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951240F-4B48-F2D2-4B06-F95488857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49" y="4891787"/>
            <a:ext cx="2612141" cy="454153"/>
          </a:xfrm>
          <a:prstGeom prst="rect">
            <a:avLst/>
          </a:prstGeom>
        </p:spPr>
      </p:pic>
      <p:sp>
        <p:nvSpPr>
          <p:cNvPr id="316" name="○○健保組合"/>
          <p:cNvSpPr txBox="1"/>
          <p:nvPr/>
        </p:nvSpPr>
        <p:spPr>
          <a:xfrm>
            <a:off x="6879311" y="5666171"/>
            <a:ext cx="1661573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rPr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文化シヤッター健康保険</a:t>
            </a:r>
            <a:r>
              <a:rPr sz="9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組合</a:t>
            </a:r>
            <a:endParaRPr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公的な医療保険は、健康保険組合や国民健康保険（国保）など全国民が加入する保険のことだよ。…">
            <a:extLst>
              <a:ext uri="{FF2B5EF4-FFF2-40B4-BE49-F238E27FC236}">
                <a16:creationId xmlns:a16="http://schemas.microsoft.com/office/drawing/2014/main" id="{6C1AAB99-CEBF-5030-7869-AA6297AF7BF1}"/>
              </a:ext>
            </a:extLst>
          </p:cNvPr>
          <p:cNvSpPr txBox="1"/>
          <p:nvPr/>
        </p:nvSpPr>
        <p:spPr>
          <a:xfrm>
            <a:off x="2750460" y="6695125"/>
            <a:ext cx="496479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100">
                <a:latin typeface="+mj-lt"/>
                <a:ea typeface="+mj-ea"/>
                <a:cs typeface="+mj-cs"/>
                <a:sym typeface="Helvetica"/>
              </a:defRPr>
            </a:pPr>
            <a:r>
              <a:rPr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文化シヤッター健保組合では加入した君たちとご家族の病気の予防・早期発見や健康づくりに力を入れているよ。取り組みを確認してみよう。</a:t>
            </a:r>
          </a:p>
        </p:txBody>
      </p:sp>
      <p:sp>
        <p:nvSpPr>
          <p:cNvPr id="8" name="テキスト ボックス 14">
            <a:extLst>
              <a:ext uri="{FF2B5EF4-FFF2-40B4-BE49-F238E27FC236}">
                <a16:creationId xmlns:a16="http://schemas.microsoft.com/office/drawing/2014/main" id="{B95FCF94-D450-8AE5-CA53-2349149B14CF}"/>
              </a:ext>
            </a:extLst>
          </p:cNvPr>
          <p:cNvSpPr txBox="1"/>
          <p:nvPr/>
        </p:nvSpPr>
        <p:spPr>
          <a:xfrm>
            <a:off x="2727111" y="6310179"/>
            <a:ext cx="3580463" cy="35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700">
                <a:solidFill>
                  <a:srgbClr val="31953C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pPr>
              <a:defRPr sz="1700" b="1">
                <a:latin typeface="+mj-lt"/>
                <a:ea typeface="+mj-ea"/>
                <a:cs typeface="+mj-cs"/>
                <a:sym typeface="Helvetica"/>
              </a:defRPr>
            </a:pPr>
            <a:r>
              <a:rPr lang="ja-JP" altLang="en-US" dirty="0">
                <a:solidFill>
                  <a:srgbClr val="129E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文化シヤッター健保組合の取り組み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134DAA-7676-E746-DD1D-9B850E6A3B9D}"/>
              </a:ext>
            </a:extLst>
          </p:cNvPr>
          <p:cNvSpPr txBox="1"/>
          <p:nvPr/>
        </p:nvSpPr>
        <p:spPr>
          <a:xfrm>
            <a:off x="7184830" y="3314804"/>
            <a:ext cx="1284963" cy="230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R="38070" algn="l"/>
            <a:r>
              <a:rPr kumimoji="0" lang="ja-JP" alt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sym typeface="Calibri"/>
              </a:rPr>
              <a:t>指定歯科にて全額補助</a:t>
            </a:r>
          </a:p>
        </p:txBody>
      </p:sp>
      <p:sp>
        <p:nvSpPr>
          <p:cNvPr id="12" name="胃がん・肺がんなど">
            <a:extLst>
              <a:ext uri="{FF2B5EF4-FFF2-40B4-BE49-F238E27FC236}">
                <a16:creationId xmlns:a16="http://schemas.microsoft.com/office/drawing/2014/main" id="{A8FAFEE8-A75D-2642-935A-087197B9119E}"/>
              </a:ext>
            </a:extLst>
          </p:cNvPr>
          <p:cNvSpPr txBox="1"/>
          <p:nvPr/>
        </p:nvSpPr>
        <p:spPr>
          <a:xfrm>
            <a:off x="7183359" y="2243480"/>
            <a:ext cx="1067917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R="47150" algn="l"/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補助額　</a:t>
            </a:r>
            <a:r>
              <a:rPr lang="en-US" altLang="ja-JP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38,000</a:t>
            </a:r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円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" name="胃がん・肺がんなど">
            <a:extLst>
              <a:ext uri="{FF2B5EF4-FFF2-40B4-BE49-F238E27FC236}">
                <a16:creationId xmlns:a16="http://schemas.microsoft.com/office/drawing/2014/main" id="{E90FDB58-0E10-BC0E-1BC3-CEC5349E62D5}"/>
              </a:ext>
            </a:extLst>
          </p:cNvPr>
          <p:cNvSpPr txBox="1"/>
          <p:nvPr/>
        </p:nvSpPr>
        <p:spPr>
          <a:xfrm>
            <a:off x="7175853" y="3879464"/>
            <a:ext cx="1293940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R="47150" algn="l"/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対象者に限り全額補助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胃がん・肺がんなど">
            <a:extLst>
              <a:ext uri="{FF2B5EF4-FFF2-40B4-BE49-F238E27FC236}">
                <a16:creationId xmlns:a16="http://schemas.microsoft.com/office/drawing/2014/main" id="{62DE2F01-097E-891A-4A86-1702249327D9}"/>
              </a:ext>
            </a:extLst>
          </p:cNvPr>
          <p:cNvSpPr txBox="1"/>
          <p:nvPr/>
        </p:nvSpPr>
        <p:spPr>
          <a:xfrm>
            <a:off x="7183359" y="4385647"/>
            <a:ext cx="1293940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R="47150" algn="l"/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達成者には賞品あり！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" name="胃がん・肺がんなど">
            <a:extLst>
              <a:ext uri="{FF2B5EF4-FFF2-40B4-BE49-F238E27FC236}">
                <a16:creationId xmlns:a16="http://schemas.microsoft.com/office/drawing/2014/main" id="{37F8A5F3-14B1-577C-9606-A9F7F76C3EFD}"/>
              </a:ext>
            </a:extLst>
          </p:cNvPr>
          <p:cNvSpPr txBox="1"/>
          <p:nvPr/>
        </p:nvSpPr>
        <p:spPr>
          <a:xfrm>
            <a:off x="7183359" y="4950421"/>
            <a:ext cx="129394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9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R="47150" algn="l"/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ご出産された被保険者</a:t>
            </a:r>
            <a:endParaRPr lang="en-US" altLang="ja-JP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R="47150" algn="l"/>
            <a:r>
              <a:rPr lang="ja-JP" altLang="en-US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と被扶養者</a:t>
            </a:r>
            <a:endParaRPr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6C8B53-01E4-32BE-C18A-9C91FC3588ED}"/>
              </a:ext>
            </a:extLst>
          </p:cNvPr>
          <p:cNvSpPr txBox="1"/>
          <p:nvPr/>
        </p:nvSpPr>
        <p:spPr>
          <a:xfrm>
            <a:off x="5848679" y="4950421"/>
            <a:ext cx="1018865" cy="230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R="64280" algn="l"/>
            <a:r>
              <a:rPr kumimoji="0" lang="ja-JP" altLang="en-US" sz="900" b="0" i="0" u="none" strike="noStrike" cap="none" spc="-6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sym typeface="Calibri"/>
              </a:rPr>
              <a:t>赤ちゃんと！配布</a:t>
            </a:r>
          </a:p>
        </p:txBody>
      </p:sp>
      <p:sp>
        <p:nvSpPr>
          <p:cNvPr id="5" name="記念日が…">
            <a:extLst>
              <a:ext uri="{FF2B5EF4-FFF2-40B4-BE49-F238E27FC236}">
                <a16:creationId xmlns:a16="http://schemas.microsoft.com/office/drawing/2014/main" id="{1B120860-759F-9CB1-94A9-356A8742059D}"/>
              </a:ext>
            </a:extLst>
          </p:cNvPr>
          <p:cNvSpPr txBox="1"/>
          <p:nvPr/>
        </p:nvSpPr>
        <p:spPr>
          <a:xfrm>
            <a:off x="8617828" y="4691977"/>
            <a:ext cx="92394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900">
                <a:latin typeface="+mj-lt"/>
                <a:ea typeface="+mj-ea"/>
                <a:cs typeface="+mj-cs"/>
                <a:sym typeface="Helvetica"/>
              </a:defRPr>
            </a:pPr>
            <a:endParaRPr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詳しくは健保組合に…">
            <a:extLst>
              <a:ext uri="{FF2B5EF4-FFF2-40B4-BE49-F238E27FC236}">
                <a16:creationId xmlns:a16="http://schemas.microsoft.com/office/drawing/2014/main" id="{40441D26-2728-C31D-2F2B-196F81D1FBB6}"/>
              </a:ext>
            </a:extLst>
          </p:cNvPr>
          <p:cNvSpPr txBox="1"/>
          <p:nvPr/>
        </p:nvSpPr>
        <p:spPr>
          <a:xfrm>
            <a:off x="8682356" y="4034752"/>
            <a:ext cx="113107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900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詳しくは健保組合に</a:t>
            </a:r>
          </a:p>
          <a:p>
            <a:pPr>
              <a:defRPr sz="900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聞いてみよう!</a:t>
            </a:r>
          </a:p>
        </p:txBody>
      </p:sp>
      <p:sp>
        <p:nvSpPr>
          <p:cNvPr id="17" name="健診以外にも…">
            <a:extLst>
              <a:ext uri="{FF2B5EF4-FFF2-40B4-BE49-F238E27FC236}">
                <a16:creationId xmlns:a16="http://schemas.microsoft.com/office/drawing/2014/main" id="{4C53ADA1-2B8A-3E32-C4C6-CAE3D1CD57E8}"/>
              </a:ext>
            </a:extLst>
          </p:cNvPr>
          <p:cNvSpPr txBox="1"/>
          <p:nvPr/>
        </p:nvSpPr>
        <p:spPr>
          <a:xfrm>
            <a:off x="8778536" y="1657925"/>
            <a:ext cx="938714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900">
                <a:latin typeface="+mj-lt"/>
                <a:ea typeface="+mj-ea"/>
                <a:cs typeface="+mj-cs"/>
                <a:sym typeface="Helvetica"/>
              </a:defRPr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色々</a:t>
            </a:r>
            <a:r>
              <a:rPr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あるんだね</a:t>
            </a:r>
            <a:r>
              <a:rPr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!</a:t>
            </a:r>
          </a:p>
        </p:txBody>
      </p:sp>
      <p:sp>
        <p:nvSpPr>
          <p:cNvPr id="18" name="病気・ケガの予防のための取り組み (保健事業)">
            <a:extLst>
              <a:ext uri="{FF2B5EF4-FFF2-40B4-BE49-F238E27FC236}">
                <a16:creationId xmlns:a16="http://schemas.microsoft.com/office/drawing/2014/main" id="{75E435E9-825E-B3CD-2831-4E8E42050B99}"/>
              </a:ext>
            </a:extLst>
          </p:cNvPr>
          <p:cNvSpPr txBox="1"/>
          <p:nvPr/>
        </p:nvSpPr>
        <p:spPr>
          <a:xfrm>
            <a:off x="6150984" y="532938"/>
            <a:ext cx="3404133" cy="61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sz="1500" b="1">
                <a:latin typeface="+mj-lt"/>
                <a:ea typeface="+mj-ea"/>
                <a:cs typeface="+mj-cs"/>
                <a:sym typeface="Helvetica"/>
              </a:defRPr>
            </a:pPr>
            <a:r>
              <a:rPr lang="ja-JP" altLang="en-US" sz="1450">
                <a:solidFill>
                  <a:srgbClr val="129E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病気の予防・早期発見や</a:t>
            </a:r>
            <a:endParaRPr lang="en-US" altLang="ja-JP" sz="1450" dirty="0">
              <a:solidFill>
                <a:srgbClr val="129E38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ct val="120000"/>
              </a:lnSpc>
              <a:defRPr sz="1500" b="1">
                <a:latin typeface="+mj-lt"/>
                <a:ea typeface="+mj-ea"/>
                <a:cs typeface="+mj-cs"/>
                <a:sym typeface="Helvetica"/>
              </a:defRPr>
            </a:pPr>
            <a:r>
              <a:rPr lang="ja-JP" altLang="en-US" sz="1450">
                <a:solidFill>
                  <a:srgbClr val="129E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健康づくりのための取り組み</a:t>
            </a:r>
            <a:r>
              <a:rPr lang="en-US" altLang="ja-JP" sz="1450" dirty="0">
                <a:solidFill>
                  <a:srgbClr val="129E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50">
                <a:solidFill>
                  <a:srgbClr val="129E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保健事業</a:t>
            </a:r>
            <a:r>
              <a:rPr lang="en-US" altLang="ja-JP" sz="1450" dirty="0">
                <a:solidFill>
                  <a:srgbClr val="129E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99EC626-DD7E-E5E6-8B5E-DA2C502FE898}"/>
              </a:ext>
            </a:extLst>
          </p:cNvPr>
          <p:cNvSpPr txBox="1"/>
          <p:nvPr/>
        </p:nvSpPr>
        <p:spPr>
          <a:xfrm>
            <a:off x="5774597" y="1261503"/>
            <a:ext cx="733530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Calibri"/>
              </a:rPr>
              <a:t>■実施状況</a:t>
            </a:r>
          </a:p>
        </p:txBody>
      </p:sp>
      <p:sp>
        <p:nvSpPr>
          <p:cNvPr id="25" name="詳しくは">
            <a:extLst>
              <a:ext uri="{FF2B5EF4-FFF2-40B4-BE49-F238E27FC236}">
                <a16:creationId xmlns:a16="http://schemas.microsoft.com/office/drawing/2014/main" id="{82AAFD93-A16D-BD9D-4490-6BD8969FF3EA}"/>
              </a:ext>
            </a:extLst>
          </p:cNvPr>
          <p:cNvSpPr txBox="1"/>
          <p:nvPr/>
        </p:nvSpPr>
        <p:spPr>
          <a:xfrm>
            <a:off x="5938311" y="5652826"/>
            <a:ext cx="707882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詳しくは</a:t>
            </a:r>
          </a:p>
        </p:txBody>
      </p:sp>
      <p:sp>
        <p:nvSpPr>
          <p:cNvPr id="2" name="詳しくは健保組合に…">
            <a:extLst>
              <a:ext uri="{FF2B5EF4-FFF2-40B4-BE49-F238E27FC236}">
                <a16:creationId xmlns:a16="http://schemas.microsoft.com/office/drawing/2014/main" id="{CF50F135-CA71-9FAB-0B6C-3DFDC1840A56}"/>
              </a:ext>
            </a:extLst>
          </p:cNvPr>
          <p:cNvSpPr txBox="1"/>
          <p:nvPr/>
        </p:nvSpPr>
        <p:spPr>
          <a:xfrm>
            <a:off x="8596618" y="4691977"/>
            <a:ext cx="101565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900">
                <a:latin typeface="+mj-lt"/>
                <a:ea typeface="+mj-ea"/>
                <a:cs typeface="+mj-cs"/>
                <a:sym typeface="Helvetica"/>
              </a:defRPr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キャンペーンに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defRPr sz="900">
                <a:latin typeface="+mj-lt"/>
                <a:ea typeface="+mj-ea"/>
                <a:cs typeface="+mj-cs"/>
                <a:sym typeface="Helvetica"/>
              </a:defRPr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参加してみよう！</a:t>
            </a:r>
            <a:endParaRPr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194</Words>
  <Application>Microsoft Office PowerPoint</Application>
  <PresentationFormat>ユーザー設定</PresentationFormat>
  <Paragraphs>44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HGP創英角ﾎﾟｯﾌﾟ体</vt:lpstr>
      <vt:lpstr>游ゴシック</vt:lpstr>
      <vt:lpstr>游ゴシック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TILL</dc:creator>
  <cp:lastModifiedBy>吉田　とみ子（tc_yoshida）</cp:lastModifiedBy>
  <cp:revision>80</cp:revision>
  <cp:lastPrinted>2024-04-04T07:25:48Z</cp:lastPrinted>
  <dcterms:modified xsi:type="dcterms:W3CDTF">2024-04-04T08:52:41Z</dcterms:modified>
</cp:coreProperties>
</file>